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5" r:id="rId5"/>
  </p:sldMasterIdLst>
  <p:notesMasterIdLst>
    <p:notesMasterId r:id="rId8"/>
  </p:notesMasterIdLst>
  <p:handoutMasterIdLst>
    <p:handoutMasterId r:id="rId9"/>
  </p:handoutMasterIdLst>
  <p:sldIdLst>
    <p:sldId id="264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898DE-D3C3-46A8-A4C7-716B549FC333}" v="2" dt="2025-12-09T13:29:19.2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A90745-DBA4-C765-C307-792E2B365B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F5DAF5-9EEF-4483-2AB2-4020A99494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4CDBC-FBF2-4E54-BC4C-0DF60B860262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1756C-4340-04AA-0445-B6400E7394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1AC13-0C1E-1474-1DBF-79C91676E9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80C15-BB0B-433A-899A-BFAA37C665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65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C4EAA-C2F5-4B91-8879-9CF40777DD8F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59902-2C8B-4DC7-8E05-D309B315B1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83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Li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914399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997888"/>
            <a:ext cx="5819774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82FD9D-1C0E-9822-A174-49DB57823D43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663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EC53B4B-19F5-5EA5-5BB0-CF96047688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4804" y="1133422"/>
            <a:ext cx="8519068" cy="6021401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3C654B7-6766-3D0F-0761-3DA493BE726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C05CB58-6641-DEC5-AF57-2FBCD650A6E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CFD1703-27C2-D68D-E30C-1A6C0573585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16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and 3 x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A5038F4-BF4B-65F0-ADAE-D3630592FB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78392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1379A96-8BA2-048F-8DB4-2DF7FF1C7F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42769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FC6DFA-53D3-D102-D39E-1C2BFA0960C3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B2384C-9204-FF6D-D089-9980C86ED9DE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685800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14EC0DF-DF92-9659-FD23-95EA7F7B3E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742" y="169310"/>
            <a:ext cx="1473566" cy="4185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7111DE-1179-08F4-ED9A-047B51F8D278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4D552A0-DDB4-E652-6C84-E40D81A2F2F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A7212F5-5091-CA6A-7922-E0AEA09717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0BF5103-450D-00AA-27F7-4E90D61A89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Placeholder 25">
            <a:extLst>
              <a:ext uri="{FF2B5EF4-FFF2-40B4-BE49-F238E27FC236}">
                <a16:creationId xmlns:a16="http://schemas.microsoft.com/office/drawing/2014/main" id="{A8BFF69E-DD06-9FD3-2362-DA88B7A3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9581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47C9CD2-903A-F644-6FBD-7989D1FD90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152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927072"/>
            <a:ext cx="596445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82FD9D-1C0E-9822-A174-49DB57823D43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558266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663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EC53B4B-19F5-5EA5-5BB0-CF96047688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4804" y="1133422"/>
            <a:ext cx="8519068" cy="6021401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46D611D-AED8-9F9B-BEE3-7A87D0FD03B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969741B-DBD9-15D8-A5D7-5A5B90624C8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26668BE-85C6-CF41-520F-167CBB57A6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9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2.08333E-7 -0.70393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i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castle Cityscape">
            <a:extLst>
              <a:ext uri="{FF2B5EF4-FFF2-40B4-BE49-F238E27FC236}">
                <a16:creationId xmlns:a16="http://schemas.microsoft.com/office/drawing/2014/main" id="{EF99EB38-6334-A0DC-181B-3A9705D842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663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3BD4321-1B21-C4D5-5232-2B7A774EDC6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74AE7ED-1099-210F-EF49-C4B8AEB7EB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FFA8343-644D-B8C7-5190-667D05F96B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B1AF48-2F0E-8C4E-6AEA-84D8333E10C5}"/>
              </a:ext>
            </a:extLst>
          </p:cNvPr>
          <p:cNvSpPr>
            <a:spLocks/>
          </p:cNvSpPr>
          <p:nvPr userDrawn="1"/>
        </p:nvSpPr>
        <p:spPr>
          <a:xfrm>
            <a:off x="0" y="2524382"/>
            <a:ext cx="8463065" cy="2232250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BBF230-7B92-F0B2-DD5A-EA0E1FD1F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86391"/>
            <a:ext cx="6686144" cy="1328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C266846-0A38-02D3-AECA-6C42BCF8E948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4722868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756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3 L -0.00065 0.6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rch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castle University Arches">
            <a:extLst>
              <a:ext uri="{FF2B5EF4-FFF2-40B4-BE49-F238E27FC236}">
                <a16:creationId xmlns:a16="http://schemas.microsoft.com/office/drawing/2014/main" id="{117474B9-0808-A6D3-4A0C-CB3134BE20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F43331-0AC2-0402-DF42-8DA9534DC48E}"/>
              </a:ext>
            </a:extLst>
          </p:cNvPr>
          <p:cNvSpPr>
            <a:spLocks/>
          </p:cNvSpPr>
          <p:nvPr userDrawn="1"/>
        </p:nvSpPr>
        <p:spPr>
          <a:xfrm>
            <a:off x="0" y="2524382"/>
            <a:ext cx="8463065" cy="2232250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86391"/>
            <a:ext cx="6686144" cy="1328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663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0842B96-B5FE-1E35-CBEA-91472EF0837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CC5A30D-E0CD-8A88-10A5-24D3329498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B6168C0-63B7-4C4B-F94F-092E8F737D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54636D-B9F2-D1BB-38B8-113E6628E5F3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4722868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898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3 L -0.00065 0.6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King's G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castle University Arches">
            <a:extLst>
              <a:ext uri="{FF2B5EF4-FFF2-40B4-BE49-F238E27FC236}">
                <a16:creationId xmlns:a16="http://schemas.microsoft.com/office/drawing/2014/main" id="{129BD305-8596-6231-A4E1-BD67DC410A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1663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8D0930-8341-20BE-80CC-56D3871E14E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F38AFC6-19EC-D9A7-7C06-4EAFF378FD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3536E95-67EE-DACF-3441-7F66F0DA37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CF57F7-45DF-22F4-0A57-7398E20B1D74}"/>
              </a:ext>
            </a:extLst>
          </p:cNvPr>
          <p:cNvSpPr>
            <a:spLocks/>
          </p:cNvSpPr>
          <p:nvPr userDrawn="1"/>
        </p:nvSpPr>
        <p:spPr>
          <a:xfrm>
            <a:off x="0" y="2524382"/>
            <a:ext cx="8463065" cy="2232250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D7F13D-305A-FD31-F5CE-903B8290E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86391"/>
            <a:ext cx="6686144" cy="1328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106751-B68E-56FB-B466-A6467A2BCB3D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4722868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21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3 L -0.00065 0.6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284DB1-5ABC-F59D-7199-F9DF6F7177B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B30656-7152-8FC6-FBE2-CA84F7BFC6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EC5824-14DA-A1DF-8052-D703715709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9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22/01/2026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608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Li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EC53B4B-19F5-5EA5-5BB0-CF96047688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4804" y="1133422"/>
            <a:ext cx="8519068" cy="60214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21DD36-FE02-636F-9396-6AA0CC5434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152" y="381600"/>
            <a:ext cx="1915200" cy="7789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9143996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997888"/>
            <a:ext cx="5819774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B2FC0-E07B-B32F-00F6-45F6DCEA9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404476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E9E52-375B-9771-1CE7-7167665F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3314" y="6404474"/>
            <a:ext cx="307934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7EE78-53D2-41A3-C90B-EB59D290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340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82FD9D-1C0E-9822-A174-49DB57823D43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96E83FB-26AB-E867-BDDC-9B33AEF537CA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</p:spTree>
    <p:extLst>
      <p:ext uri="{BB962C8B-B14F-4D97-AF65-F5344CB8AC3E}">
        <p14:creationId xmlns:p14="http://schemas.microsoft.com/office/powerpoint/2010/main" val="25203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rmstrong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8" name="Picture 7" descr="Newcastle University Arches">
            <a:extLst>
              <a:ext uri="{FF2B5EF4-FFF2-40B4-BE49-F238E27FC236}">
                <a16:creationId xmlns:a16="http://schemas.microsoft.com/office/drawing/2014/main" id="{7ECC159D-1D37-D5A8-2F4F-58F3829982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9707FE-BC55-3ECE-A409-78CE87497D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239" y="378192"/>
            <a:ext cx="1915200" cy="7789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479979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888"/>
            <a:ext cx="4799797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7A42426-305C-7BE6-D7D6-CE2D0C9C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404476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DFD1A5D-4DBE-3E0B-5B70-DBDE110D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3314" y="6404474"/>
            <a:ext cx="307934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D04D399-9842-398E-5141-BABA3D9B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340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71705B-C709-52B4-1FB8-8AC91E6F625D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51A3DD-A559-EB5B-B5BD-A06AD2114FB0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96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rches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5" name="Picture 4" descr="Newcastle University Arches">
            <a:extLst>
              <a:ext uri="{FF2B5EF4-FFF2-40B4-BE49-F238E27FC236}">
                <a16:creationId xmlns:a16="http://schemas.microsoft.com/office/drawing/2014/main" id="{FA73F45C-17BE-EB14-316C-802D08188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-19972"/>
            <a:ext cx="5080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479979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888"/>
            <a:ext cx="4799797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7A42426-305C-7BE6-D7D6-CE2D0C9C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404476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DFD1A5D-4DBE-3E0B-5B70-DBDE110D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3314" y="6404474"/>
            <a:ext cx="307934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D04D399-9842-398E-5141-BABA3D9B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340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D619BF-9D63-380F-4743-DB128114BC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239" y="378192"/>
            <a:ext cx="1915200" cy="7789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BF0A41-0358-3C64-B056-07E070CA0745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8E669D-AA50-5084-2858-1EDD91B34CB2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6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rmstrong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14" name="Picture 13" descr="Newcastle University Arches">
            <a:extLst>
              <a:ext uri="{FF2B5EF4-FFF2-40B4-BE49-F238E27FC236}">
                <a16:creationId xmlns:a16="http://schemas.microsoft.com/office/drawing/2014/main" id="{EFE9D616-BCA6-BC65-3F96-099C8F2A8E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479979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888"/>
            <a:ext cx="4799797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0165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638F5-F397-85C3-D6CE-65AF0807C91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E1408-AEFC-B08F-95A3-530B4EEF2C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0D5E5-4D3D-6A99-75FA-3238CA3FC4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F55C84-E557-337C-954F-4DAF7C899635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52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Helix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9" name="Picture 8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55661858-201D-6DA3-CE6D-8FF54E917F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479979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888"/>
            <a:ext cx="4799797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7A42426-305C-7BE6-D7D6-CE2D0C9C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404476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DFD1A5D-4DBE-3E0B-5B70-DBDE110D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3314" y="6404474"/>
            <a:ext cx="307934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D04D399-9842-398E-5141-BABA3D9B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340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262FF-0FEE-0D24-B8B2-4601D50206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239" y="378192"/>
            <a:ext cx="1915200" cy="778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051CD9-7B03-EFB9-705B-C6E6056DBF09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9BFA10-2703-858D-5C51-21E34F5ADFBC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55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 NuMed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11" name="Picture 10" descr="A building with trees around it&#10;&#10;Description automatically generated">
            <a:extLst>
              <a:ext uri="{FF2B5EF4-FFF2-40B4-BE49-F238E27FC236}">
                <a16:creationId xmlns:a16="http://schemas.microsoft.com/office/drawing/2014/main" id="{A9EB677E-0B96-9FB2-AFE3-DACF44191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111" y="0"/>
            <a:ext cx="5080000" cy="74746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479979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888"/>
            <a:ext cx="4799797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7A42426-305C-7BE6-D7D6-CE2D0C9C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2" y="6404476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EDFD1A5D-4DBE-3E0B-5B70-DBDE110D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13314" y="6404474"/>
            <a:ext cx="307934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D04D399-9842-398E-5141-BABA3D9B4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70340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262FF-0FEE-0D24-B8B2-4601D50206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9239" y="378192"/>
            <a:ext cx="1915200" cy="778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051CD9-7B03-EFB9-705B-C6E6056DBF09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9BFA10-2703-858D-5C51-21E34F5ADFBC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34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5">
            <a:extLst>
              <a:ext uri="{FF2B5EF4-FFF2-40B4-BE49-F238E27FC236}">
                <a16:creationId xmlns:a16="http://schemas.microsoft.com/office/drawing/2014/main" id="{6108BDAC-53BD-C9D3-45E4-9954D1F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11074670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71FCE0F-700D-2853-DCC9-1B91F9045AD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77849-C6C6-9345-3286-D68FB32199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FFD38-3D4B-172A-C2DD-E57859ADDDA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667405-35A2-E73D-5A39-AD81287A3C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490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5">
            <a:extLst>
              <a:ext uri="{FF2B5EF4-FFF2-40B4-BE49-F238E27FC236}">
                <a16:creationId xmlns:a16="http://schemas.microsoft.com/office/drawing/2014/main" id="{6108BDAC-53BD-C9D3-45E4-9954D1F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5378654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B92F-24D4-B1A6-CF56-4569691EF6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55776" y="1857375"/>
            <a:ext cx="5535612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D0902F-AA3F-B093-697F-7CF0AB47B70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18D1C0-B3B7-C993-9ED4-B92CB7AC3A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4020FC2-50E6-094A-E60D-4A6441E1B2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B1A7487-3787-EC28-792B-71E7338F556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3976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5">
            <a:extLst>
              <a:ext uri="{FF2B5EF4-FFF2-40B4-BE49-F238E27FC236}">
                <a16:creationId xmlns:a16="http://schemas.microsoft.com/office/drawing/2014/main" id="{6108BDAC-53BD-C9D3-45E4-9954D1F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A5038F4-BF4B-65F0-ADAE-D3630592FB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78392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1379A96-8BA2-048F-8DB4-2DF7FF1C7F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42769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F117EAF-717D-2A42-197C-DFE33591982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4BCF882-68A6-F3C9-6430-EE0503C4CA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6B49B52-52E9-A2A7-1E55-2CFBA4FB575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72893646-7539-6A12-BB8E-24EA52A132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9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FC24EF-1073-293D-64B9-974751FD1A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742" y="165259"/>
            <a:ext cx="1473566" cy="599333"/>
          </a:xfrm>
          <a:prstGeom prst="rect">
            <a:avLst/>
          </a:prstGeom>
        </p:spPr>
      </p:pic>
      <p:sp>
        <p:nvSpPr>
          <p:cNvPr id="15" name="Title Placeholder 25">
            <a:extLst>
              <a:ext uri="{FF2B5EF4-FFF2-40B4-BE49-F238E27FC236}">
                <a16:creationId xmlns:a16="http://schemas.microsoft.com/office/drawing/2014/main" id="{6108BDAC-53BD-C9D3-45E4-9954D1F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9581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11074670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DA0A90-EEA9-21C6-AA4A-1BA1480B285C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993C57-DB39-0A9E-FAD2-DB9B7686D685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827848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D236647-51E5-4497-799E-A42D40DC9B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62E8705-F1CA-A6FB-19C9-299FD7468D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F870AF4-C9DD-97D2-222B-42C8508AFA0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6BAE83-0ADA-3829-E4A6-3F8A7A118535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EFC3E18-373C-3549-9EA2-5B6A884B35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365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and 2 x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5378654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B92F-24D4-B1A6-CF56-4569691EF6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55776" y="1857375"/>
            <a:ext cx="5535612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0E2D1D-B99E-3880-C1BD-EDDB9EC4E7AA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26C191-ADC8-C193-30A3-E27A377114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742" y="165259"/>
            <a:ext cx="1473566" cy="599333"/>
          </a:xfrm>
          <a:prstGeom prst="rect">
            <a:avLst/>
          </a:prstGeom>
        </p:spPr>
      </p:pic>
      <p:sp>
        <p:nvSpPr>
          <p:cNvPr id="9" name="Title Placeholder 25">
            <a:extLst>
              <a:ext uri="{FF2B5EF4-FFF2-40B4-BE49-F238E27FC236}">
                <a16:creationId xmlns:a16="http://schemas.microsoft.com/office/drawing/2014/main" id="{1E1D6E5D-F0CF-21C0-E56C-B850ECD5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9581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7F09CE-580D-4EBD-3E39-13767B9ED974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827848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FC3CBDB-83A9-50EB-A5DA-70A658034A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A6C7F5D-DC6C-3D12-C6CD-E2393E8E861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4B12E7D-E570-6B1E-07A1-D567065573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8759B0-8F87-CAF8-A376-4465B5DD873B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AACC2F9-BBEC-F7D1-8921-8772614375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453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and 3 x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A5038F4-BF4B-65F0-ADAE-D3630592FB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78392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1379A96-8BA2-048F-8DB4-2DF7FF1C7F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42769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FC6DFA-53D3-D102-D39E-1C2BFA0960C3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770DC1-196A-E393-D83A-53EF6D80C9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742" y="165259"/>
            <a:ext cx="1473566" cy="599333"/>
          </a:xfrm>
          <a:prstGeom prst="rect">
            <a:avLst/>
          </a:prstGeom>
        </p:spPr>
      </p:pic>
      <p:sp>
        <p:nvSpPr>
          <p:cNvPr id="10" name="Title Placeholder 25">
            <a:extLst>
              <a:ext uri="{FF2B5EF4-FFF2-40B4-BE49-F238E27FC236}">
                <a16:creationId xmlns:a16="http://schemas.microsoft.com/office/drawing/2014/main" id="{D6181B84-8074-36F2-0ABF-04FA4C04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9581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779B73-5EE1-CF64-73A3-B04D6337CB77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827848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DE52C98-A32C-2D9D-03C9-2E6CE0F5A59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8AB19A2-B59A-CE95-2922-4D2837B1E7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E381B6DD-24DC-0C2A-BF44-BB9DAD77FB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24E0F8-13B4-EF02-92FF-9442AB7DCF82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B1B1164-3F69-DD50-473A-EE55BDF6876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308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EC53B4B-19F5-5EA5-5BB0-CF96047688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4804" y="1133422"/>
            <a:ext cx="8519068" cy="60214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927072"/>
            <a:ext cx="596445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82FD9D-1C0E-9822-A174-49DB57823D43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558266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79E8807-F48D-B515-DE42-287B8D2EB8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5664" y="381600"/>
            <a:ext cx="1915200" cy="778956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55E6DBC-8C0E-A8A3-6ABD-297734B69FC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582EBE4-0944-5D4E-8DB2-F47F79736C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444DEA8-5CC3-3139-D65A-63A2E875F1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6EBAB4-6ABF-9E3F-C13C-95AA6B094F29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</p:spTree>
    <p:extLst>
      <p:ext uri="{BB962C8B-B14F-4D97-AF65-F5344CB8AC3E}">
        <p14:creationId xmlns:p14="http://schemas.microsoft.com/office/powerpoint/2010/main" val="166317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2.08333E-7 -0.70393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it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castle Cityscape">
            <a:extLst>
              <a:ext uri="{FF2B5EF4-FFF2-40B4-BE49-F238E27FC236}">
                <a16:creationId xmlns:a16="http://schemas.microsoft.com/office/drawing/2014/main" id="{6A466605-B8A7-A4B8-B35F-29D96A275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FEAC8-6832-3A9F-89A6-C21DEE7078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5664" y="381600"/>
            <a:ext cx="1915200" cy="778956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4B1C368-B8B2-C8D5-30FF-949184DC4F1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B03C8FB-9BBF-1592-EFBB-B1A969C168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D2074D-04B1-6730-017C-6CD9126C31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4BC488-DE39-32A6-E1F5-8DDBE7A09251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B46D77-994D-3C16-4F47-4D02D7CC69CE}"/>
              </a:ext>
            </a:extLst>
          </p:cNvPr>
          <p:cNvSpPr>
            <a:spLocks/>
          </p:cNvSpPr>
          <p:nvPr userDrawn="1"/>
        </p:nvSpPr>
        <p:spPr>
          <a:xfrm>
            <a:off x="0" y="2524382"/>
            <a:ext cx="8463065" cy="2232250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937C66-93CE-D50C-40FB-36028002A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86391"/>
            <a:ext cx="6686144" cy="1328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42D7E0-B389-BDF3-5561-D257C27986EA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4722868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70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3 L -0.00065 0.6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rches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>
            <a:spLocks/>
          </p:cNvSpPr>
          <p:nvPr userDrawn="1"/>
        </p:nvSpPr>
        <p:spPr>
          <a:xfrm>
            <a:off x="43544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14" name="Picture 13" descr="Newcastle University Arches">
            <a:extLst>
              <a:ext uri="{FF2B5EF4-FFF2-40B4-BE49-F238E27FC236}">
                <a16:creationId xmlns:a16="http://schemas.microsoft.com/office/drawing/2014/main" id="{A2DDBE0B-439A-D5F8-3F89-CA4DBFDDA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-19972"/>
            <a:ext cx="5080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479979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888"/>
            <a:ext cx="4799797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0165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9EFE649-362A-C9F8-84D2-DA4D7BB413C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32D6E6-344C-5A86-C5BA-9B17D0EC6EC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3D1421D-829F-A8EC-EF42-6A389E5EDE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CDF995-8303-90A9-AC96-8763E0CDC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4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rch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castle University Arches">
            <a:extLst>
              <a:ext uri="{FF2B5EF4-FFF2-40B4-BE49-F238E27FC236}">
                <a16:creationId xmlns:a16="http://schemas.microsoft.com/office/drawing/2014/main" id="{5FD6CC66-C358-FFF2-F5A8-D06837BC9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4122F-9D5D-BF03-AC3D-BF4C4A48D2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5664" y="381600"/>
            <a:ext cx="1915200" cy="778956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4FDC049-3D02-23BE-3223-7456E8097C3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AC3E614-F4BF-7ABD-B169-93A77D4ED65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57307FC-ACCB-88A2-E367-975504A45B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D68134-0233-2694-630B-FDB750B325A2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67BC42-126E-BBFF-C369-D0D48DEBE547}"/>
              </a:ext>
            </a:extLst>
          </p:cNvPr>
          <p:cNvSpPr>
            <a:spLocks/>
          </p:cNvSpPr>
          <p:nvPr userDrawn="1"/>
        </p:nvSpPr>
        <p:spPr>
          <a:xfrm>
            <a:off x="0" y="2524382"/>
            <a:ext cx="8463065" cy="2232250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9D76AE7-9B65-2C03-E798-673660B06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86391"/>
            <a:ext cx="6686144" cy="1328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F4437F-FE34-A6A7-BD59-36EB6C95FF3E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4722868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440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3 L -0.00065 0.6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King's Ga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wcastle University Arches">
            <a:extLst>
              <a:ext uri="{FF2B5EF4-FFF2-40B4-BE49-F238E27FC236}">
                <a16:creationId xmlns:a16="http://schemas.microsoft.com/office/drawing/2014/main" id="{86EC979D-1A4D-4D50-B63C-71F1DC5A1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62966-0544-EEC6-F82B-7D2CDA9857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5664" y="381600"/>
            <a:ext cx="1915200" cy="77895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D54DDD3-AD8E-D46D-629C-7377EFAF883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96D8D5A-42B6-EA13-B1E2-BD3CAB461B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6AAAD07-D79C-99F6-B02B-E66687CA2D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6C864C-6C52-6EB2-2C47-679B1AC98159}"/>
              </a:ext>
            </a:extLst>
          </p:cNvPr>
          <p:cNvSpPr>
            <a:spLocks/>
          </p:cNvSpPr>
          <p:nvPr userDrawn="1"/>
        </p:nvSpPr>
        <p:spPr>
          <a:xfrm>
            <a:off x="0" y="2524382"/>
            <a:ext cx="8463065" cy="2232250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058A3D-6BEA-3643-A9E5-AF95B77E2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86391"/>
            <a:ext cx="6686144" cy="1328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1E3A6-5212-3D30-C63A-46FD2E329DC1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4722868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97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3 L -0.00065 0.6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NuMe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ater fountain in front of a building&#10;&#10;Description automatically generated">
            <a:extLst>
              <a:ext uri="{FF2B5EF4-FFF2-40B4-BE49-F238E27FC236}">
                <a16:creationId xmlns:a16="http://schemas.microsoft.com/office/drawing/2014/main" id="{35E67E00-2D05-4A9C-DA99-195CA7BFC3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371100"/>
            <a:ext cx="12191999" cy="81406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62966-0544-EEC6-F82B-7D2CDA9857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5664" y="381600"/>
            <a:ext cx="1915200" cy="778956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D54DDD3-AD8E-D46D-629C-7377EFAF883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96D8D5A-42B6-EA13-B1E2-BD3CAB461B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6AAAD07-D79C-99F6-B02B-E66687CA2D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6C864C-6C52-6EB2-2C47-679B1AC98159}"/>
              </a:ext>
            </a:extLst>
          </p:cNvPr>
          <p:cNvSpPr>
            <a:spLocks/>
          </p:cNvSpPr>
          <p:nvPr userDrawn="1"/>
        </p:nvSpPr>
        <p:spPr>
          <a:xfrm>
            <a:off x="0" y="2524382"/>
            <a:ext cx="8463065" cy="2232250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058A3D-6BEA-3643-A9E5-AF95B77E2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2986391"/>
            <a:ext cx="6686144" cy="1328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1E3A6-5212-3D30-C63A-46FD2E329DC1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-4722868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828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96296E-6 L -0.69415 -0.00209 " pathEditMode="relative" rAng="0" ptsTypes="AA">
                                      <p:cBhvr>
                                        <p:cTn id="8" dur="3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533 L -0.00065 0.606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4284DB1-5ABC-F59D-7199-F9DF6F7177B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B30656-7152-8FC6-FBE2-CA84F7BFC6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EC5824-14DA-A1DF-8052-D7037157099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35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Helix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829679-9942-77AF-4C6B-55AA077C5DC6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0000">
                <a:srgbClr val="004273"/>
              </a:gs>
              <a:gs pos="0">
                <a:srgbClr val="003050"/>
              </a:gs>
              <a:gs pos="100000">
                <a:srgbClr val="0091CE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800"/>
          </a:p>
        </p:txBody>
      </p:sp>
      <p:pic>
        <p:nvPicPr>
          <p:cNvPr id="14" name="Picture 13" descr="A group of people walking in front of a building&#10;&#10;Description automatically generated">
            <a:extLst>
              <a:ext uri="{FF2B5EF4-FFF2-40B4-BE49-F238E27FC236}">
                <a16:creationId xmlns:a16="http://schemas.microsoft.com/office/drawing/2014/main" id="{00500CD6-A5AC-0904-EA13-4A14EB2F5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3804A-E475-4620-90BA-14C7236A9E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294704"/>
            <a:ext cx="12192000" cy="574476"/>
          </a:xfrm>
          <a:prstGeom prst="rect">
            <a:avLst/>
          </a:prstGeom>
          <a:solidFill>
            <a:srgbClr val="003A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C9D99-1ADC-64D8-DC9D-FA1FF5D9B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4313"/>
            <a:ext cx="479979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82C5F-DE69-51CD-03F2-48A48F63F9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888"/>
            <a:ext cx="4799797" cy="76766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Derailed Light" panose="020B0403030101060003" pitchFamily="34" charset="0"/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688D38-3E3E-98A2-916D-CE3DBC928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0165" y="378192"/>
            <a:ext cx="1912677" cy="5432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92C4E1-CA3C-BE4B-A9BA-E62C792EE9AF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2E9B4-74C4-1F28-BDAC-C524D4BC182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5429C-2501-75E9-56F3-16AB4EC771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164727-76C0-BA83-5A77-68C24B7458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259A67F-65F0-72C7-6867-0AC031F903DA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48" y="0"/>
            <a:ext cx="0" cy="4727448"/>
          </a:xfrm>
          <a:prstGeom prst="line">
            <a:avLst/>
          </a:prstGeom>
          <a:ln w="127000">
            <a:solidFill>
              <a:srgbClr val="C92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41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2.08333E-7 -0.70394 " pathEditMode="relative" rAng="0" ptsTypes="AA">
                                      <p:cBhvr>
                                        <p:cTn id="6" dur="3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5">
            <a:extLst>
              <a:ext uri="{FF2B5EF4-FFF2-40B4-BE49-F238E27FC236}">
                <a16:creationId xmlns:a16="http://schemas.microsoft.com/office/drawing/2014/main" id="{6108BDAC-53BD-C9D3-45E4-9954D1F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11074670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70CF57-D16D-8515-14B1-03E6778D137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F9AD8-B58E-EE4F-3EB3-FD7F53F56D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48C7E-E8AC-CDE1-4233-3BC9E960C0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5370308-87DB-F072-D5C9-25406B5AF8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5">
            <a:extLst>
              <a:ext uri="{FF2B5EF4-FFF2-40B4-BE49-F238E27FC236}">
                <a16:creationId xmlns:a16="http://schemas.microsoft.com/office/drawing/2014/main" id="{6108BDAC-53BD-C9D3-45E4-9954D1F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5378654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B92F-24D4-B1A6-CF56-4569691EF6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55776" y="1857375"/>
            <a:ext cx="5535612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0400FE-5AFF-87BE-A1EA-C1174C5C5DA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707353D-119C-314E-BD3C-5B000F2538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9A6FE8-C18C-1166-DA44-D181371CC5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A05F247-F093-53F6-047E-4F7E21F4EA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1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25">
            <a:extLst>
              <a:ext uri="{FF2B5EF4-FFF2-40B4-BE49-F238E27FC236}">
                <a16:creationId xmlns:a16="http://schemas.microsoft.com/office/drawing/2014/main" id="{6108BDAC-53BD-C9D3-45E4-9954D1F7F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A5038F4-BF4B-65F0-ADAE-D3630592FBB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78392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1379A96-8BA2-048F-8DB4-2DF7FF1C7F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042769" y="1857373"/>
            <a:ext cx="3554772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2DC17D-D620-C46C-B93B-BDB06A93109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A941EC5-359B-427D-CB3F-355D5063BE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9EDF68-9BBA-FF48-E44F-9696E1AEBB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14785E77-E2A0-BB0B-0FBD-5792680A01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11074670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DA0A90-EEA9-21C6-AA4A-1BA1480B285C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993C57-DB39-0A9E-FAD2-DB9B7686D685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685800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86A0183-3DC6-C087-2A63-612C524C81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742" y="169310"/>
            <a:ext cx="1473566" cy="4185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DACEDB-67F4-B0F3-451B-42044C557BB9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573A5EE-4342-DE6C-BBF2-147026A211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4FA823-9F66-85FD-758E-3F11BFE0C6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C990419-9D10-AFBC-951E-C2A36BA9DD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itle Placeholder 25">
            <a:extLst>
              <a:ext uri="{FF2B5EF4-FFF2-40B4-BE49-F238E27FC236}">
                <a16:creationId xmlns:a16="http://schemas.microsoft.com/office/drawing/2014/main" id="{D539933D-A84E-DCF5-3667-EF8C43FD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9581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3C0F89A9-D8BF-6A7F-6991-5BAA87817E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085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and 2 x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E1BCA-057F-6E1D-A798-7BA1A68F8A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701" y="1857374"/>
            <a:ext cx="5378654" cy="4193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8B92F-24D4-B1A6-CF56-4569691EF6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55776" y="1857375"/>
            <a:ext cx="5535612" cy="4194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0E2D1D-B99E-3880-C1BD-EDDB9EC4E7AA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741236-913F-E787-6049-E578E02B1AB9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685800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04C1AA8-EAF6-BCD7-CB43-5FD4B645DF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742" y="169310"/>
            <a:ext cx="1473566" cy="4185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5F056F-B96C-7E69-ADDB-5A115E961E8C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66571CA-A634-387A-19F2-224ADD9F29C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79BA25E-0A1E-7DA9-6557-F7846DE2846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996D91A-3B8E-E458-9960-C42C902BCD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itle Placeholder 25">
            <a:extLst>
              <a:ext uri="{FF2B5EF4-FFF2-40B4-BE49-F238E27FC236}">
                <a16:creationId xmlns:a16="http://schemas.microsoft.com/office/drawing/2014/main" id="{91CBD133-5863-4B09-55C0-EC150E319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95810"/>
            <a:ext cx="1051560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30607CD-9D22-B962-8BFE-83EB5CB8F0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571" y="186311"/>
            <a:ext cx="9045575" cy="422275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tx2"/>
                </a:solidFill>
                <a:latin typeface="Derailed Light" panose="020B0403030101060003" pitchFamily="34" charset="0"/>
              </a:defRPr>
            </a:lvl1pPr>
            <a:lvl2pPr marL="457205" indent="0">
              <a:buNone/>
              <a:defRPr/>
            </a:lvl2pPr>
            <a:lvl3pPr marL="914411" indent="0">
              <a:buNone/>
              <a:defRPr/>
            </a:lvl3pPr>
            <a:lvl4pPr marL="1371617" indent="0">
              <a:buNone/>
              <a:defRPr/>
            </a:lvl4pPr>
            <a:lvl5pPr marL="1828823" indent="0">
              <a:buNone/>
              <a:defRPr/>
            </a:lvl5pPr>
          </a:lstStyle>
          <a:p>
            <a:pPr lvl="0"/>
            <a:r>
              <a:rPr lang="en-US"/>
              <a:t>Presentation Name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496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66D4B61-A653-0CA6-1246-0BAB948E92CB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C4B93E-1B6C-1D6F-25CD-4CB806A44D04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685800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>
            <a:extLst>
              <a:ext uri="{FF2B5EF4-FFF2-40B4-BE49-F238E27FC236}">
                <a16:creationId xmlns:a16="http://schemas.microsoft.com/office/drawing/2014/main" id="{2CB2BB6A-EF49-B28E-E0FB-A485852782C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183528" y="176111"/>
            <a:ext cx="1440809" cy="413032"/>
          </a:xfrm>
          <a:prstGeom prst="rect">
            <a:avLst/>
          </a:prstGeom>
        </p:spPr>
      </p:pic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B8B67DA7-E45C-0732-7C76-8F37EFD4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110377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2F1EC9F-1ED8-6537-D172-CC5D462CA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566" y="1820862"/>
            <a:ext cx="111037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87E581-5C50-6761-5B1F-F483F7AC7631}"/>
              </a:ext>
            </a:extLst>
          </p:cNvPr>
          <p:cNvSpPr txBox="1"/>
          <p:nvPr userDrawn="1"/>
        </p:nvSpPr>
        <p:spPr>
          <a:xfrm>
            <a:off x="8289524" y="6402456"/>
            <a:ext cx="3431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   From Newcastle. For the world.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2FBC8C-281C-1125-FDFB-34CBEE7A9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A2A0DD-4BF1-6A5E-6062-E619F36BEF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803D8A5-C42E-66AC-B3A3-F236B3EA9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21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7" r:id="rId5"/>
    <p:sldLayoutId id="2147483668" r:id="rId6"/>
    <p:sldLayoutId id="2147483669" r:id="rId7"/>
    <p:sldLayoutId id="2147483671" r:id="rId8"/>
    <p:sldLayoutId id="2147483672" r:id="rId9"/>
    <p:sldLayoutId id="2147483673" r:id="rId10"/>
    <p:sldLayoutId id="2147483663" r:id="rId11"/>
    <p:sldLayoutId id="2147483664" r:id="rId12"/>
    <p:sldLayoutId id="2147483665" r:id="rId13"/>
    <p:sldLayoutId id="2147483666" r:id="rId14"/>
    <p:sldLayoutId id="2147483674" r:id="rId15"/>
    <p:sldLayoutId id="2147483693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11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236906-09FA-C5A1-0EE4-311ED5BD86D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10183527" y="176110"/>
            <a:ext cx="1386361" cy="5698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6D4B61-A653-0CA6-1246-0BAB948E92CB}"/>
              </a:ext>
            </a:extLst>
          </p:cNvPr>
          <p:cNvSpPr/>
          <p:nvPr userDrawn="1"/>
        </p:nvSpPr>
        <p:spPr>
          <a:xfrm>
            <a:off x="577516" y="6233298"/>
            <a:ext cx="11046820" cy="699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C92136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C4B93E-1B6C-1D6F-25CD-4CB806A44D04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516" y="792336"/>
            <a:ext cx="11046820" cy="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B8B67DA7-E45C-0732-7C76-8F37EFD4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6" y="807030"/>
            <a:ext cx="11046820" cy="88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2F1EC9F-1ED8-6537-D172-CC5D462CA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566" y="1820862"/>
            <a:ext cx="110468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BB6A8-4A05-8F50-A4CA-CE983D9C51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6975" y="6404474"/>
            <a:ext cx="1362075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AA252497-302E-4D64-8C0F-03D753052451}" type="datetimeFigureOut">
              <a:rPr lang="en-GB" smtClean="0"/>
              <a:pPr/>
              <a:t>22/01/2026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93192-D81C-14E6-C2E7-219DD73C3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68185" y="6404474"/>
            <a:ext cx="4671359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964D2-24A9-E55C-D033-4A0D9B129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5212" y="6404475"/>
            <a:ext cx="772910" cy="365125"/>
          </a:xfrm>
          <a:prstGeom prst="rect">
            <a:avLst/>
          </a:prstGeom>
        </p:spPr>
        <p:txBody>
          <a:bodyPr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11FA375E-B0AD-4EAB-A626-FE81862A3FF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AA5F10-B405-9DD8-05DE-D0CAFD33B878}"/>
              </a:ext>
            </a:extLst>
          </p:cNvPr>
          <p:cNvSpPr txBox="1"/>
          <p:nvPr userDrawn="1"/>
        </p:nvSpPr>
        <p:spPr>
          <a:xfrm>
            <a:off x="8107137" y="6402456"/>
            <a:ext cx="3613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  <a:latin typeface="Derailed" panose="020B0503030101060003" pitchFamily="34" charset="77"/>
              </a:rPr>
              <a:t>From our University. For the world.</a:t>
            </a:r>
          </a:p>
        </p:txBody>
      </p:sp>
    </p:spTree>
    <p:extLst>
      <p:ext uri="{BB962C8B-B14F-4D97-AF65-F5344CB8AC3E}">
        <p14:creationId xmlns:p14="http://schemas.microsoft.com/office/powerpoint/2010/main" val="194503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92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1" r:id="rId16"/>
    <p:sldLayoutId id="2147483690" r:id="rId17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40108-A16A-1405-DDA7-7D6E2A7812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Name</a:t>
            </a:r>
            <a:br>
              <a:rPr lang="en-GB" dirty="0"/>
            </a:br>
            <a:r>
              <a:rPr lang="en-GB" dirty="0"/>
              <a:t>Job title </a:t>
            </a:r>
            <a:br>
              <a:rPr lang="en-GB" dirty="0"/>
            </a:br>
            <a:r>
              <a:rPr lang="en-GB" sz="2400" dirty="0"/>
              <a:t>(e.g. RA, PGR etc.)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1A928B-5C1C-1B28-C7EE-1643D290F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9402"/>
            <a:ext cx="4799797" cy="1357884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Derailed Light"/>
              </a:rPr>
              <a:t>Please follow the slide </a:t>
            </a:r>
            <a:r>
              <a:rPr lang="en-GB">
                <a:latin typeface="Derailed Light"/>
              </a:rPr>
              <a:t>template &amp; content </a:t>
            </a:r>
            <a:r>
              <a:rPr lang="en-GB" dirty="0">
                <a:latin typeface="Derailed Light"/>
              </a:rPr>
              <a:t>structure.</a:t>
            </a:r>
            <a:r>
              <a:rPr lang="en-GB" dirty="0">
                <a:solidFill>
                  <a:srgbClr val="FFFFFF"/>
                </a:solidFill>
                <a:latin typeface="Derailed Light"/>
              </a:rPr>
              <a:t> </a:t>
            </a:r>
          </a:p>
          <a:p>
            <a:r>
              <a:rPr lang="en-GB" sz="2500" dirty="0">
                <a:latin typeface="Derailed Light"/>
              </a:rPr>
              <a:t>Be creative and mindful of presenting to a mixed audience. </a:t>
            </a:r>
          </a:p>
        </p:txBody>
      </p:sp>
    </p:spTree>
    <p:extLst>
      <p:ext uri="{BB962C8B-B14F-4D97-AF65-F5344CB8AC3E}">
        <p14:creationId xmlns:p14="http://schemas.microsoft.com/office/powerpoint/2010/main" val="172699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D65713-2167-8163-1DF9-7396DEB568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0566" y="1582619"/>
            <a:ext cx="11414257" cy="45963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200" dirty="0"/>
              <a:t>You have 1 slide to get across your research in 3 minutes. </a:t>
            </a:r>
          </a:p>
          <a:p>
            <a:endParaRPr lang="en-US" dirty="0"/>
          </a:p>
          <a:p>
            <a:r>
              <a:rPr lang="en-GB" sz="2200" i="1" dirty="0"/>
              <a:t>Be creative and mindful of presenting to a mixed audience. </a:t>
            </a:r>
            <a:endParaRPr lang="en-US" i="1" dirty="0"/>
          </a:p>
          <a:p>
            <a:r>
              <a:rPr lang="en-US" sz="2200" i="1" dirty="0"/>
              <a:t>We recommend that you use more images than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E56ED-EF47-AA9E-D68C-DBE501ED36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0571" y="186311"/>
            <a:ext cx="9045575" cy="42227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latin typeface="+mj-lt"/>
              </a:rPr>
              <a:t>Your research title</a:t>
            </a:r>
          </a:p>
        </p:txBody>
      </p:sp>
    </p:spTree>
    <p:extLst>
      <p:ext uri="{BB962C8B-B14F-4D97-AF65-F5344CB8AC3E}">
        <p14:creationId xmlns:p14="http://schemas.microsoft.com/office/powerpoint/2010/main" val="675221655"/>
      </p:ext>
    </p:extLst>
  </p:cSld>
  <p:clrMapOvr>
    <a:masterClrMapping/>
  </p:clrMapOvr>
</p:sld>
</file>

<file path=ppt/theme/theme1.xml><?xml version="1.0" encoding="utf-8"?>
<a:theme xmlns:a="http://schemas.openxmlformats.org/drawingml/2006/main" name="NCL Logo Theme">
  <a:themeElements>
    <a:clrScheme name="NCL Brand Refresh 2023">
      <a:dk1>
        <a:srgbClr val="051435"/>
      </a:dk1>
      <a:lt1>
        <a:sysClr val="window" lastClr="FFFFFF"/>
      </a:lt1>
      <a:dk2>
        <a:srgbClr val="003A65"/>
      </a:dk2>
      <a:lt2>
        <a:srgbClr val="8ED8F8"/>
      </a:lt2>
      <a:accent1>
        <a:srgbClr val="0073BC"/>
      </a:accent1>
      <a:accent2>
        <a:srgbClr val="29B7EA"/>
      </a:accent2>
      <a:accent3>
        <a:srgbClr val="C60C30"/>
      </a:accent3>
      <a:accent4>
        <a:srgbClr val="00A39B"/>
      </a:accent4>
      <a:accent5>
        <a:srgbClr val="5B9BD5"/>
      </a:accent5>
      <a:accent6>
        <a:srgbClr val="FDC82F"/>
      </a:accent6>
      <a:hlink>
        <a:srgbClr val="0073BC"/>
      </a:hlink>
      <a:folHlink>
        <a:srgbClr val="0073BC"/>
      </a:folHlink>
    </a:clrScheme>
    <a:fontScheme name="Derailed">
      <a:majorFont>
        <a:latin typeface="Derailed ExtraBold"/>
        <a:ea typeface=""/>
        <a:cs typeface=""/>
      </a:majorFont>
      <a:minorFont>
        <a:latin typeface="Derail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obal Logo Theme">
  <a:themeElements>
    <a:clrScheme name="NCL Brand Refresh 2023">
      <a:dk1>
        <a:srgbClr val="051435"/>
      </a:dk1>
      <a:lt1>
        <a:sysClr val="window" lastClr="FFFFFF"/>
      </a:lt1>
      <a:dk2>
        <a:srgbClr val="003A65"/>
      </a:dk2>
      <a:lt2>
        <a:srgbClr val="8ED8F8"/>
      </a:lt2>
      <a:accent1>
        <a:srgbClr val="0073BC"/>
      </a:accent1>
      <a:accent2>
        <a:srgbClr val="29B7EA"/>
      </a:accent2>
      <a:accent3>
        <a:srgbClr val="C60C30"/>
      </a:accent3>
      <a:accent4>
        <a:srgbClr val="00A39B"/>
      </a:accent4>
      <a:accent5>
        <a:srgbClr val="5B9BD5"/>
      </a:accent5>
      <a:accent6>
        <a:srgbClr val="FDC82F"/>
      </a:accent6>
      <a:hlink>
        <a:srgbClr val="0073BC"/>
      </a:hlink>
      <a:folHlink>
        <a:srgbClr val="0073BC"/>
      </a:folHlink>
    </a:clrScheme>
    <a:fontScheme name="Derailed">
      <a:majorFont>
        <a:latin typeface="Derailed ExtraBold"/>
        <a:ea typeface=""/>
        <a:cs typeface=""/>
      </a:majorFont>
      <a:minorFont>
        <a:latin typeface="Derail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BBA5D73-13F7-4307-AE92-2B0A026884AD}">
  <we:reference id="3e0fcce7-415c-4081-926c-b4e449c650e4" version="1.1.0.2" store="EXCatalog" storeType="EXCatalog"/>
  <we:alternateReferences>
    <we:reference id="WA200004709" version="1.1.0.2" store="en-GB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10e30f-0772-4765-bf67-244519574f6b">
      <Terms xmlns="http://schemas.microsoft.com/office/infopath/2007/PartnerControls"/>
    </lcf76f155ced4ddcb4097134ff3c332f>
    <TaxCatchAll xmlns="454cca86-d745-4b5f-8220-08bfb7b063e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396C50E15AD84787D90F9C623B509D" ma:contentTypeVersion="10" ma:contentTypeDescription="Create a new document." ma:contentTypeScope="" ma:versionID="4c711379303a91de4f7fe40bc41c063d">
  <xsd:schema xmlns:xsd="http://www.w3.org/2001/XMLSchema" xmlns:xs="http://www.w3.org/2001/XMLSchema" xmlns:p="http://schemas.microsoft.com/office/2006/metadata/properties" xmlns:ns2="9710e30f-0772-4765-bf67-244519574f6b" xmlns:ns3="454cca86-d745-4b5f-8220-08bfb7b063e0" targetNamespace="http://schemas.microsoft.com/office/2006/metadata/properties" ma:root="true" ma:fieldsID="e54886e5f335b29aa8e64eaf89760e16" ns2:_="" ns3:_="">
    <xsd:import namespace="9710e30f-0772-4765-bf67-244519574f6b"/>
    <xsd:import namespace="454cca86-d745-4b5f-8220-08bfb7b063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0e30f-0772-4765-bf67-244519574f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cca86-d745-4b5f-8220-08bfb7b063e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795df41-0f75-44c8-98d6-499a3457401e}" ma:internalName="TaxCatchAll" ma:showField="CatchAllData" ma:web="454cca86-d745-4b5f-8220-08bfb7b063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0B9B2D-F651-4251-BF80-7119C3424859}">
  <ds:schemaRefs>
    <ds:schemaRef ds:uri="http://schemas.microsoft.com/office/2006/documentManagement/types"/>
    <ds:schemaRef ds:uri="454cca86-d745-4b5f-8220-08bfb7b063e0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9710e30f-0772-4765-bf67-244519574f6b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0833F3F-67E3-4670-BFC2-26CBE18673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EE2AD8-C14B-441F-9A9D-F8203ADAFE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10e30f-0772-4765-bf67-244519574f6b"/>
    <ds:schemaRef ds:uri="454cca86-d745-4b5f-8220-08bfb7b063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72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NCL Logo Theme</vt:lpstr>
      <vt:lpstr>Global Logo Theme</vt:lpstr>
      <vt:lpstr>Name Job title  (e.g. RA, PGR etc.)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Yip</dc:creator>
  <cp:keywords>Template Version 1.7</cp:keywords>
  <cp:lastModifiedBy>Michelle Palmer</cp:lastModifiedBy>
  <cp:revision>20</cp:revision>
  <dcterms:created xsi:type="dcterms:W3CDTF">2023-12-19T15:26:27Z</dcterms:created>
  <dcterms:modified xsi:type="dcterms:W3CDTF">2026-01-22T14:52:45Z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0x0101003F396C50E15AD84787D90F9C623B509D</vt:lpwstr>
  </property>
  <property fmtid="{D5CDD505-2E9C-101B-9397-08002B2CF9AE}" pid="3" name="MediaServiceImageTags">
    <vt:lpwstr/>
  </property>
  <property fmtid="{D5CDD505-2E9C-101B-9397-08002B2CF9AE}" pid="4" name="Order">
    <vt:r8>3039800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